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301" r:id="rId3"/>
    <p:sldId id="258" r:id="rId4"/>
    <p:sldId id="260" r:id="rId5"/>
    <p:sldId id="279" r:id="rId6"/>
    <p:sldId id="291" r:id="rId7"/>
    <p:sldId id="261" r:id="rId8"/>
    <p:sldId id="262" r:id="rId9"/>
    <p:sldId id="306" r:id="rId10"/>
    <p:sldId id="307" r:id="rId11"/>
    <p:sldId id="312" r:id="rId12"/>
    <p:sldId id="308" r:id="rId13"/>
    <p:sldId id="309" r:id="rId14"/>
    <p:sldId id="310" r:id="rId15"/>
    <p:sldId id="302" r:id="rId16"/>
    <p:sldId id="303" r:id="rId17"/>
    <p:sldId id="304" r:id="rId18"/>
    <p:sldId id="305" r:id="rId19"/>
    <p:sldId id="285" r:id="rId20"/>
    <p:sldId id="289" r:id="rId21"/>
    <p:sldId id="290" r:id="rId22"/>
    <p:sldId id="286" r:id="rId23"/>
    <p:sldId id="311" r:id="rId24"/>
    <p:sldId id="276" r:id="rId25"/>
    <p:sldId id="294" r:id="rId26"/>
    <p:sldId id="295" r:id="rId27"/>
    <p:sldId id="296" r:id="rId28"/>
    <p:sldId id="297" r:id="rId29"/>
    <p:sldId id="298" r:id="rId30"/>
    <p:sldId id="299" r:id="rId31"/>
    <p:sldId id="30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Rg st="1" end="29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61" autoAdjust="0"/>
    <p:restoredTop sz="94660"/>
  </p:normalViewPr>
  <p:slideViewPr>
    <p:cSldViewPr snapToGrid="0">
      <p:cViewPr varScale="1">
        <p:scale>
          <a:sx n="79" d="100"/>
          <a:sy n="79" d="100"/>
        </p:scale>
        <p:origin x="96" y="7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t>6/27/2015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t>6/27/2015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8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t>6/27/2015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9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t>6/27/2015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t>6/27/2015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1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t>6/27/2015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6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t>6/27/2015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0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t>6/27/2015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0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t>6/27/2015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t>6/27/2015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0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511F-D4AA-4866-8B6D-2B6A19E783EE}" type="datetimeFigureOut">
              <a:rPr lang="en-US" smtClean="0"/>
              <a:t>6/27/2015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19200-DCDE-4379-A6A9-8301221FB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7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1511F-D4AA-4866-8B6D-2B6A19E783EE}" type="datetimeFigureOut">
              <a:rPr lang="en-US" smtClean="0"/>
              <a:t>6/27/2015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19200-DCDE-4379-A6A9-8301221FB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7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7" Type="http://schemas.openxmlformats.org/officeDocument/2006/relationships/image" Target="../media/image4.jpe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0357" y="274938"/>
            <a:ext cx="11252886" cy="2652583"/>
          </a:xfrm>
        </p:spPr>
        <p:txBody>
          <a:bodyPr>
            <a:normAutofit/>
          </a:bodyPr>
          <a:lstStyle/>
          <a:p>
            <a:r>
              <a:rPr lang="hu-HU" sz="5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Proiectarea</a:t>
            </a:r>
            <a:r>
              <a:rPr lang="hu-H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5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hu-H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5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implementarea</a:t>
            </a:r>
            <a:r>
              <a:rPr lang="hu-H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5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unui</a:t>
            </a:r>
            <a:r>
              <a:rPr lang="hu-H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robot mobil </a:t>
            </a:r>
            <a:r>
              <a:rPr lang="hu-HU" sz="5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utilizând</a:t>
            </a:r>
            <a:r>
              <a:rPr lang="hu-H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5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resurse</a:t>
            </a:r>
            <a:r>
              <a:rPr lang="hu-H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hardware </a:t>
            </a:r>
            <a:r>
              <a:rPr lang="hu-HU" sz="5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bazate</a:t>
            </a:r>
            <a:r>
              <a:rPr lang="hu-H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5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hu-H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5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circuite</a:t>
            </a:r>
            <a:r>
              <a:rPr lang="hu-HU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FPGA</a:t>
            </a:r>
            <a:endParaRPr lang="hu-HU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75726" y="5934670"/>
            <a:ext cx="78119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err="1"/>
              <a:t>Coordonator</a:t>
            </a:r>
            <a:r>
              <a:rPr lang="hu-HU" b="1" dirty="0"/>
              <a:t> </a:t>
            </a:r>
            <a:r>
              <a:rPr lang="hu-HU" b="1" dirty="0" err="1"/>
              <a:t>ştiinţific</a:t>
            </a:r>
            <a:r>
              <a:rPr lang="hu-HU" b="1" dirty="0"/>
              <a:t>:				</a:t>
            </a:r>
            <a:r>
              <a:rPr lang="hu-HU" b="1" dirty="0" err="1"/>
              <a:t>Absolvent</a:t>
            </a:r>
            <a:r>
              <a:rPr lang="hu-HU" b="1" dirty="0"/>
              <a:t>:</a:t>
            </a:r>
            <a:endParaRPr lang="hu-HU" dirty="0"/>
          </a:p>
          <a:p>
            <a:r>
              <a:rPr lang="hu-HU" b="1" dirty="0" err="1"/>
              <a:t>Dr.ing</a:t>
            </a:r>
            <a:r>
              <a:rPr lang="hu-HU" b="1" dirty="0"/>
              <a:t>. Brassai Sándor Tihamér</a:t>
            </a:r>
            <a:r>
              <a:rPr lang="en-GB" b="1" dirty="0"/>
              <a:t>			</a:t>
            </a:r>
            <a:r>
              <a:rPr lang="hu-HU" b="1" dirty="0"/>
              <a:t>Gábor Szabolcs-László</a:t>
            </a:r>
            <a:endParaRPr lang="hu-HU" dirty="0"/>
          </a:p>
          <a:p>
            <a:endParaRPr lang="hu-HU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20357" y="2927521"/>
            <a:ext cx="11252886" cy="3272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Kültéri mobilis robot tervezése és megvalósítása FPGA alapú hardver erőforrás </a:t>
            </a:r>
            <a:r>
              <a:rPr lang="hu-HU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alkalmazásával</a:t>
            </a:r>
            <a:endParaRPr lang="hu-H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1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273" y="0"/>
            <a:ext cx="10515600" cy="838863"/>
          </a:xfrm>
        </p:spPr>
        <p:txBody>
          <a:bodyPr>
            <a:normAutofit/>
          </a:bodyPr>
          <a:lstStyle/>
          <a:p>
            <a:pPr algn="ctr"/>
            <a:r>
              <a:rPr lang="hu-HU" sz="3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PID </a:t>
            </a:r>
            <a:r>
              <a:rPr lang="ro-RO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REALIZARE ÎN SYSTEM GENERATOR</a:t>
            </a:r>
            <a:endParaRPr lang="en-US" sz="3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" t="3961" b="14031"/>
          <a:stretch/>
        </p:blipFill>
        <p:spPr>
          <a:xfrm>
            <a:off x="1584401" y="957942"/>
            <a:ext cx="9624190" cy="5457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370285" y="5946283"/>
                <a:ext cx="7043559" cy="588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hu-HU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hu-HU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hu-HU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hu-HU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hu-H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</m:sSub>
                    <m:r>
                      <a:rPr lang="en-US" sz="24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; 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u-HU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hu-HU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hu-HU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ro-RO" sz="2400" dirty="0" smtClean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Upid</a:t>
                </a:r>
                <a:r>
                  <a:rPr lang="en-US" sz="2400" dirty="0" smtClean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lang="en-US" sz="24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285" y="5946283"/>
                <a:ext cx="7043559" cy="588110"/>
              </a:xfrm>
              <a:prstGeom prst="rect">
                <a:avLst/>
              </a:prstGeom>
              <a:blipFill rotWithShape="0">
                <a:blip r:embed="rId3"/>
                <a:stretch>
                  <a:fillRect b="-2268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08990" y="6039129"/>
                <a:ext cx="3891469" cy="495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hu-HU" dirty="0" smtClean="0"/>
                  <a:t>Vitez</a:t>
                </a:r>
                <a:r>
                  <a:rPr lang="ro-RO" dirty="0" smtClean="0"/>
                  <a:t>ă maximală: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8∗10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f>
                      <m:f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𝑐𝑎𝑙𝑐𝑢𝑙𝑎𝑡𝑖𝑜𝑛</m:t>
                        </m:r>
                      </m:num>
                      <m:den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𝑠𝑒𝑐</m:t>
                        </m:r>
                      </m:den>
                    </m:f>
                  </m:oMath>
                </a14:m>
                <a:endParaRPr lang="hu-HU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90" y="6039129"/>
                <a:ext cx="3891469" cy="495264"/>
              </a:xfrm>
              <a:prstGeom prst="rect">
                <a:avLst/>
              </a:prstGeom>
              <a:blipFill rotWithShape="0">
                <a:blip r:embed="rId4"/>
                <a:stretch>
                  <a:fillRect l="-1252" b="-740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22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" r="6248"/>
          <a:stretch/>
        </p:blipFill>
        <p:spPr>
          <a:xfrm>
            <a:off x="833629" y="932081"/>
            <a:ext cx="9992868" cy="4308080"/>
          </a:xfrm>
        </p:spPr>
      </p:pic>
      <p:sp>
        <p:nvSpPr>
          <p:cNvPr id="5" name="TextBox 4"/>
          <p:cNvSpPr txBox="1"/>
          <p:nvPr/>
        </p:nvSpPr>
        <p:spPr>
          <a:xfrm>
            <a:off x="3830495" y="285750"/>
            <a:ext cx="4498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Parametrii</a:t>
            </a:r>
            <a:r>
              <a:rPr lang="hu-HU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3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procesului</a:t>
            </a:r>
            <a:endParaRPr lang="hu-HU" sz="3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335744"/>
                  </p:ext>
                </p:extLst>
              </p:nvPr>
            </p:nvGraphicFramePr>
            <p:xfrm>
              <a:off x="3393313" y="5240161"/>
              <a:ext cx="3351212" cy="108851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55436"/>
                    <a:gridCol w="882613"/>
                    <a:gridCol w="797846"/>
                    <a:gridCol w="815317"/>
                  </a:tblGrid>
                  <a:tr h="34198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 dirty="0">
                              <a:effectLst/>
                            </a:rPr>
                            <a:t> </a:t>
                          </a:r>
                          <a:endParaRPr lang="hu-HU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>
                              <a:effectLst/>
                            </a:rPr>
                            <a:t>Kp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>
                              <a:effectLst/>
                            </a:rPr>
                            <a:t>Ti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>
                              <a:effectLst/>
                            </a:rPr>
                            <a:t>Td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294829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>
                              <a:effectLst/>
                            </a:rPr>
                            <a:t>P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200">
                                    <a:effectLst/>
                                  </a:rPr>
                                  <m:t>1/</m:t>
                                </m:r>
                                <m:r>
                                  <a:rPr lang="hu-HU" sz="1200">
                                    <a:effectLst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>
                              <a:effectLst/>
                            </a:rPr>
                            <a:t>-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>
                              <a:effectLst/>
                            </a:rPr>
                            <a:t>-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263367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>
                              <a:effectLst/>
                            </a:rPr>
                            <a:t>Pi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>
                              <a:effectLst/>
                            </a:rPr>
                            <a:t>0.8/a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>
                              <a:effectLst/>
                            </a:rPr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hu-HU" sz="1200">
                                  <a:effectLst/>
                                </a:rPr>
                                <m:t>𝜏</m:t>
                              </m:r>
                            </m:oMath>
                          </a14:m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>
                              <a:effectLst/>
                            </a:rPr>
                            <a:t>-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263367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>
                              <a:effectLst/>
                            </a:rPr>
                            <a:t>PID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>
                              <a:effectLst/>
                            </a:rPr>
                            <a:t>1.2/a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>
                              <a:effectLst/>
                            </a:rPr>
                            <a:t>2</a:t>
                          </a:r>
                          <a14:m>
                            <m:oMath xmlns:m="http://schemas.openxmlformats.org/officeDocument/2006/math">
                              <m:r>
                                <a:rPr lang="hu-HU" sz="1200">
                                  <a:effectLst/>
                                </a:rPr>
                                <m:t>𝜏</m:t>
                              </m:r>
                            </m:oMath>
                          </a14:m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dirty="0">
                              <a:effectLst/>
                            </a:rPr>
                            <a:t>0.24</a:t>
                          </a:r>
                          <a14:m>
                            <m:oMath xmlns:m="http://schemas.openxmlformats.org/officeDocument/2006/math">
                              <m:r>
                                <a:rPr lang="hu-HU" sz="1200">
                                  <a:effectLst/>
                                </a:rPr>
                                <m:t>𝜏</m:t>
                              </m:r>
                            </m:oMath>
                          </a14:m>
                          <a:endParaRPr lang="hu-HU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335744"/>
                  </p:ext>
                </p:extLst>
              </p:nvPr>
            </p:nvGraphicFramePr>
            <p:xfrm>
              <a:off x="3393313" y="5240161"/>
              <a:ext cx="3351212" cy="108851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55436"/>
                    <a:gridCol w="882613"/>
                    <a:gridCol w="797846"/>
                    <a:gridCol w="815317"/>
                  </a:tblGrid>
                  <a:tr h="245047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 dirty="0">
                              <a:effectLst/>
                            </a:rPr>
                            <a:t> </a:t>
                          </a:r>
                          <a:endParaRPr lang="hu-HU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>
                              <a:effectLst/>
                            </a:rPr>
                            <a:t>Kp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>
                              <a:effectLst/>
                            </a:rPr>
                            <a:t>Ti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>
                              <a:effectLst/>
                            </a:rPr>
                            <a:t>Td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294829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>
                              <a:effectLst/>
                            </a:rPr>
                            <a:t>P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97931" t="-87500" r="-185517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>
                              <a:effectLst/>
                            </a:rPr>
                            <a:t>-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>
                              <a:effectLst/>
                            </a:rPr>
                            <a:t>-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>
                              <a:effectLst/>
                            </a:rPr>
                            <a:t>Pi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>
                              <a:effectLst/>
                            </a:rPr>
                            <a:t>0.8/a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219084" t="-195652" r="-105344" b="-1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>
                              <a:effectLst/>
                            </a:rPr>
                            <a:t>-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 cap="all">
                              <a:effectLst/>
                            </a:rPr>
                            <a:t>PID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hu-HU" sz="1200">
                              <a:effectLst/>
                            </a:rPr>
                            <a:t>1.2/a</a:t>
                          </a:r>
                          <a:endParaRPr lang="hu-H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219084" t="-302222" r="-105344" b="-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311940" t="-302222" r="-2985" b="-2444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43" y="4928362"/>
            <a:ext cx="2299970" cy="16586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7655950" y="5429569"/>
                <a:ext cx="2342115" cy="656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hu-HU" i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hu-HU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u-HU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hu-H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hu-HU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sSub>
                            <m:sSub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950" y="5429569"/>
                <a:ext cx="2342115" cy="6562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47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" t="2484" r="1172" b="3820"/>
          <a:stretch/>
        </p:blipFill>
        <p:spPr>
          <a:xfrm>
            <a:off x="85724" y="1000126"/>
            <a:ext cx="10439401" cy="42221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818"/>
          </a:xfrm>
        </p:spPr>
        <p:txBody>
          <a:bodyPr>
            <a:normAutofit fontScale="90000"/>
          </a:bodyPr>
          <a:lstStyle/>
          <a:p>
            <a:pPr algn="ctr"/>
            <a:r>
              <a:rPr lang="ro-RO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Reglarea vitezei motorului DC pe robot</a:t>
            </a:r>
            <a:endParaRPr lang="hu-HU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" r="19466" b="36666"/>
          <a:stretch/>
        </p:blipFill>
        <p:spPr>
          <a:xfrm>
            <a:off x="0" y="5109029"/>
            <a:ext cx="3168513" cy="174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2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8" t="31031" r="3178" b="21428"/>
          <a:stretch/>
        </p:blipFill>
        <p:spPr bwMode="auto">
          <a:xfrm>
            <a:off x="0" y="662781"/>
            <a:ext cx="9858738" cy="43378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735" y="4095749"/>
            <a:ext cx="2885222" cy="27336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778617" y="4426413"/>
                <a:ext cx="2249371" cy="83099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𝑠𝑧</m:t>
                        </m:r>
                      </m:sub>
                    </m:sSub>
                  </m:oMath>
                </a14:m>
                <a:r>
                  <a:rPr lang="hu-HU" sz="2400" dirty="0" smtClean="0"/>
                  <a:t> -</a:t>
                </a:r>
                <a:r>
                  <a:rPr lang="ro-RO" sz="2400" dirty="0" smtClean="0"/>
                  <a:t>eroare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𝑠𝑧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617" y="4426413"/>
                <a:ext cx="2249371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072" b="-869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6458" y="4426413"/>
                <a:ext cx="6971251" cy="24508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hu-H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hu-HU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hu-H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ro-RO" sz="1600" i="1">
                                      <a:latin typeface="Cambria Math" panose="02040503050406030204" pitchFamily="18" charset="0"/>
                                    </a:rPr>
                                    <m:t>𝑀𝐴𝑋</m:t>
                                  </m:r>
                                </m:sub>
                              </m:sSub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hu-H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ro-RO" sz="1600" i="1">
                                      <a:latin typeface="Cambria Math" panose="02040503050406030204" pitchFamily="18" charset="0"/>
                                    </a:rPr>
                                    <m:t>𝑠𝑧</m:t>
                                  </m:r>
                                </m:sub>
                              </m:sSub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&gt;0,  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hu-H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ro-RO" sz="1600" i="1">
                                      <a:latin typeface="Cambria Math" panose="02040503050406030204" pitchFamily="18" charset="0"/>
                                    </a:rPr>
                                    <m:t>𝑀𝐼𝑁</m:t>
                                  </m:r>
                                </m:sub>
                              </m:sSub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hu-H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ro-RO" sz="1600" i="1">
                                      <a:latin typeface="Cambria Math" panose="02040503050406030204" pitchFamily="18" charset="0"/>
                                    </a:rPr>
                                    <m:t>𝑠𝑧</m:t>
                                  </m:r>
                                </m:sub>
                              </m:sSub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&lt;0,  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_1</m:t>
                              </m:r>
                            </m:e>
                            <m:e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=0,  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hu-H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ro-RO" sz="1600" i="1">
                                      <a:latin typeface="Cambria Math" panose="02040503050406030204" pitchFamily="18" charset="0"/>
                                    </a:rPr>
                                    <m:t>𝑠𝑧</m:t>
                                  </m:r>
                                </m:sub>
                              </m:sSub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=0,  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hu-HU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hu-H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hu-HU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𝑟𝑒</m:t>
                              </m:r>
                              <m:sSup>
                                <m:sSupPr>
                                  <m:ctrlPr>
                                    <a:rPr lang="hu-H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o-RO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ro-RO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ro-RO" sz="16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hu-H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hu-H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ro-RO" sz="1600" i="1">
                                          <a:latin typeface="Cambria Math" panose="02040503050406030204" pitchFamily="18" charset="0"/>
                                        </a:rPr>
                                        <m:t>𝑡h𝑒𝑛</m:t>
                                      </m:r>
                                      <m:r>
                                        <a:rPr lang="ro-RO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ro-RO" sz="1600" i="1">
                                          <a:latin typeface="Cambria Math" panose="02040503050406030204" pitchFamily="18" charset="0"/>
                                        </a:rPr>
                                        <m:t>𝑖𝑓</m:t>
                                      </m:r>
                                      <m:r>
                                        <a:rPr lang="ro-RO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ro-RO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ro-RO" sz="1600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  <m:r>
                                        <a:rPr lang="ro-RO" sz="16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begChr m:val="{"/>
                                          <m:endChr m:val=""/>
                                          <m:ctrlPr>
                                            <a:rPr lang="hu-HU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eqArr>
                                            <m:eqArrPr>
                                              <m:ctrlPr>
                                                <a:rPr lang="hu-HU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ro-RO" sz="1600" i="1">
                                                  <a:latin typeface="Cambria Math" panose="02040503050406030204" pitchFamily="18" charset="0"/>
                                                </a:rPr>
                                                <m:t>𝑡h𝑒𝑛</m:t>
                                              </m:r>
                                              <m:r>
                                                <a:rPr lang="ro-RO" sz="1600" i="1"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hu-HU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o-RO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o-RO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𝑠𝑧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ro-RO" sz="1600" i="1">
                                                  <a:latin typeface="Cambria Math" panose="02040503050406030204" pitchFamily="18" charset="0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ro-RO" sz="16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  <m:r>
                                                <a:rPr lang="ro-RO" sz="1600" i="1">
                                                  <a:latin typeface="Cambria Math" panose="02040503050406030204" pitchFamily="18" charset="0"/>
                                                </a:rPr>
                                                <m:t>,  </m:t>
                                              </m:r>
                                              <m:r>
                                                <a:rPr lang="ro-RO" sz="16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ro-RO" sz="16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ro-RO" sz="1600" i="1">
                                                  <a:latin typeface="Cambria Math" panose="02040503050406030204" pitchFamily="18" charset="0"/>
                                                </a:rPr>
                                                <m:t>𝑒𝑙𝑠𝑒</m:t>
                                              </m:r>
                                              <m:r>
                                                <a:rPr lang="ro-RO" sz="16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hu-HU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o-RO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o-RO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𝑠𝑧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ro-RO" sz="1600" i="1">
                                                  <a:latin typeface="Cambria Math" panose="02040503050406030204" pitchFamily="18" charset="0"/>
                                                </a:rPr>
                                                <m:t>=0,      </m:t>
                                              </m:r>
                                              <m:r>
                                                <a:rPr lang="ro-RO" sz="16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ro-RO" sz="1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eqArr>
                                        </m:e>
                                      </m:d>
                                    </m:e>
                                    <m:e>
                                      <m:r>
                                        <a:rPr lang="ro-RO" sz="1600" i="1">
                                          <a:latin typeface="Cambria Math" panose="02040503050406030204" pitchFamily="18" charset="0"/>
                                        </a:rPr>
                                        <m:t>𝑒𝑙𝑠𝑒</m:t>
                                      </m:r>
                                      <m:r>
                                        <a:rPr lang="ro-RO" sz="1600" i="1">
                                          <a:latin typeface="Cambria Math" panose="02040503050406030204" pitchFamily="18" charset="0"/>
                                        </a:rPr>
                                        <m:t>                         </m:t>
                                      </m:r>
                                      <m:sSub>
                                        <m:sSubPr>
                                          <m:ctrlPr>
                                            <a:rPr lang="hu-HU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o-RO" sz="16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ro-RO" sz="1600" i="1">
                                              <a:latin typeface="Cambria Math" panose="02040503050406030204" pitchFamily="18" charset="0"/>
                                            </a:rPr>
                                            <m:t>𝑠𝑧</m:t>
                                          </m:r>
                                        </m:sub>
                                      </m:sSub>
                                      <m:r>
                                        <a:rPr lang="ro-RO" sz="16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ro-RO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hu-HU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8" y="4426413"/>
                <a:ext cx="6971251" cy="24508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0"/>
            <a:ext cx="10515600" cy="662781"/>
          </a:xfrm>
        </p:spPr>
        <p:txBody>
          <a:bodyPr>
            <a:normAutofit/>
          </a:bodyPr>
          <a:lstStyle/>
          <a:p>
            <a:pPr algn="ctr"/>
            <a:r>
              <a:rPr lang="ro-RO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Reglarea poziției</a:t>
            </a:r>
            <a:endParaRPr lang="hu-HU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86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382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o-RO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Reglarea poziţiei motorului DC pe robot</a:t>
            </a:r>
            <a:endParaRPr lang="hu-HU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5" r="7071"/>
          <a:stretch/>
        </p:blipFill>
        <p:spPr>
          <a:xfrm>
            <a:off x="464457" y="972457"/>
            <a:ext cx="10745216" cy="4354286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38200" y="5088618"/>
            <a:ext cx="10601579" cy="1796687"/>
            <a:chOff x="1562100" y="5068615"/>
            <a:chExt cx="10601579" cy="1796687"/>
          </a:xfrm>
        </p:grpSpPr>
        <p:pic>
          <p:nvPicPr>
            <p:cNvPr id="4104" name="Picture 5" descr="IMG_259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100" y="5068615"/>
              <a:ext cx="2657475" cy="1762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3" name="Picture 6" descr="IMG_259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9575" y="5075872"/>
              <a:ext cx="2657475" cy="1762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7" descr="IMG_26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6204" y="5103177"/>
              <a:ext cx="2657475" cy="1762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7" name="Picture 8" descr="IMG_259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6231" y="5091339"/>
              <a:ext cx="2657475" cy="1758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 Box 206"/>
            <p:cNvSpPr txBox="1">
              <a:spLocks noChangeArrowheads="1"/>
            </p:cNvSpPr>
            <p:nvPr/>
          </p:nvSpPr>
          <p:spPr bwMode="auto">
            <a:xfrm>
              <a:off x="2785345" y="6117001"/>
              <a:ext cx="843987" cy="489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hu-HU" sz="1600" b="1" dirty="0" smtClean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10 </a:t>
              </a:r>
              <a:r>
                <a:rPr lang="hu-HU" sz="1600" b="1" dirty="0" err="1" smtClean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imp</a:t>
              </a:r>
              <a:endParaRPr lang="hu-HU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AutoShape 205"/>
            <p:cNvCxnSpPr>
              <a:cxnSpLocks noChangeShapeType="1"/>
            </p:cNvCxnSpPr>
            <p:nvPr/>
          </p:nvCxnSpPr>
          <p:spPr bwMode="auto">
            <a:xfrm flipV="1">
              <a:off x="2339013" y="5228318"/>
              <a:ext cx="1290320" cy="72898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lt1">
                        <a:lumMod val="50000"/>
                        <a:lumOff val="0"/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AutoShape 207"/>
            <p:cNvCxnSpPr>
              <a:cxnSpLocks noChangeShapeType="1"/>
            </p:cNvCxnSpPr>
            <p:nvPr/>
          </p:nvCxnSpPr>
          <p:spPr bwMode="auto">
            <a:xfrm flipV="1">
              <a:off x="4984767" y="5073376"/>
              <a:ext cx="767080" cy="87630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lt1">
                        <a:lumMod val="50000"/>
                        <a:lumOff val="0"/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Text Box 208"/>
            <p:cNvSpPr txBox="1">
              <a:spLocks noChangeArrowheads="1"/>
            </p:cNvSpPr>
            <p:nvPr/>
          </p:nvSpPr>
          <p:spPr bwMode="auto">
            <a:xfrm>
              <a:off x="5576733" y="6117001"/>
              <a:ext cx="840104" cy="489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hu-HU" sz="1600" b="1" dirty="0" smtClean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  <a:r>
                <a:rPr lang="hu-HU" sz="1600" b="1" dirty="0" err="1" smtClean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imp</a:t>
              </a:r>
              <a:endParaRPr lang="hu-HU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 Box 209"/>
            <p:cNvSpPr txBox="1">
              <a:spLocks noChangeArrowheads="1"/>
            </p:cNvSpPr>
            <p:nvPr/>
          </p:nvSpPr>
          <p:spPr bwMode="auto">
            <a:xfrm>
              <a:off x="10626111" y="6135961"/>
              <a:ext cx="942521" cy="489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hu-HU" sz="1600" b="1" dirty="0" smtClean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60 </a:t>
              </a:r>
              <a:r>
                <a:rPr lang="hu-HU" sz="1600" b="1" dirty="0" err="1" smtClean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imp</a:t>
              </a:r>
              <a:endParaRPr lang="hu-HU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10"/>
            <p:cNvSpPr txBox="1">
              <a:spLocks noChangeArrowheads="1"/>
            </p:cNvSpPr>
            <p:nvPr/>
          </p:nvSpPr>
          <p:spPr bwMode="auto">
            <a:xfrm>
              <a:off x="7968636" y="6112916"/>
              <a:ext cx="835586" cy="489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hu-HU" sz="1600" b="1" dirty="0" smtClean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30 </a:t>
              </a:r>
              <a:r>
                <a:rPr lang="hu-HU" sz="1600" b="1" dirty="0" err="1" smtClean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imp</a:t>
              </a:r>
              <a:endParaRPr lang="hu-HU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AutoShape 211"/>
            <p:cNvCxnSpPr>
              <a:cxnSpLocks noChangeShapeType="1"/>
            </p:cNvCxnSpPr>
            <p:nvPr/>
          </p:nvCxnSpPr>
          <p:spPr bwMode="auto">
            <a:xfrm flipH="1" flipV="1">
              <a:off x="9497023" y="5102224"/>
              <a:ext cx="748665" cy="88201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lt1">
                        <a:lumMod val="50000"/>
                        <a:lumOff val="0"/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212"/>
            <p:cNvCxnSpPr>
              <a:cxnSpLocks noChangeShapeType="1"/>
            </p:cNvCxnSpPr>
            <p:nvPr/>
          </p:nvCxnSpPr>
          <p:spPr bwMode="auto">
            <a:xfrm flipV="1">
              <a:off x="7672930" y="5068615"/>
              <a:ext cx="272415" cy="83185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lt1">
                        <a:lumMod val="50000"/>
                        <a:lumOff val="0"/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152400" y="41338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sp>
        <p:nvSpPr>
          <p:cNvPr id="8" name="Rectangle 21"/>
          <p:cNvSpPr>
            <a:spLocks noChangeArrowheads="1"/>
          </p:cNvSpPr>
          <p:nvPr/>
        </p:nvSpPr>
        <p:spPr bwMode="auto">
          <a:xfrm>
            <a:off x="152400" y="41338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678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292" y="260581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o-RO" sz="6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 sistemului</a:t>
            </a:r>
            <a:br>
              <a:rPr lang="ro-RO" sz="6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sz="6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FPGA</a:t>
            </a:r>
            <a:endParaRPr lang="hu-HU" sz="6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00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703" y="949196"/>
            <a:ext cx="3771315" cy="2830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472" y="492751"/>
            <a:ext cx="10515600" cy="516324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 smtClean="0"/>
              <a:t> </a:t>
            </a:r>
            <a:r>
              <a:rPr lang="ro-RO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o-RO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ouă </a:t>
            </a:r>
            <a:r>
              <a:rPr lang="ro-RO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plăci de dezvoltare FPGA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3144" y="1829881"/>
            <a:ext cx="39596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ZYBO Zynq™-7000 Development </a:t>
            </a:r>
            <a:endParaRPr lang="hu-HU" sz="2400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/>
              <a:t>putere de procesare mare, dar are un număr de ieşiri limitate</a:t>
            </a:r>
            <a:endParaRPr lang="hu-H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400" dirty="0" smtClean="0"/>
          </a:p>
          <a:p>
            <a:r>
              <a:rPr lang="hu-HU" sz="24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Spartan</a:t>
            </a:r>
            <a:r>
              <a:rPr lang="hu-HU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3e500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/>
              <a:t>cu mai puţine resurse, dar are 120 de ieşiri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516" y="3707371"/>
            <a:ext cx="3529502" cy="3150629"/>
          </a:xfrm>
        </p:spPr>
      </p:pic>
    </p:spTree>
    <p:extLst>
      <p:ext uri="{BB962C8B-B14F-4D97-AF65-F5344CB8AC3E}">
        <p14:creationId xmlns:p14="http://schemas.microsoft.com/office/powerpoint/2010/main" val="319381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3813" y="0"/>
            <a:ext cx="3854523" cy="1325563"/>
          </a:xfrm>
        </p:spPr>
        <p:txBody>
          <a:bodyPr>
            <a:normAutofit/>
          </a:bodyPr>
          <a:lstStyle/>
          <a:p>
            <a:pPr algn="ctr"/>
            <a:r>
              <a:rPr lang="ro-RO" sz="2800" b="1" u="sng" dirty="0"/>
              <a:t>ZYBO Zynq™-7000 Development Board </a:t>
            </a:r>
            <a:endParaRPr lang="en-US" sz="2800" b="1" u="sng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67222" y="1189286"/>
            <a:ext cx="4885349" cy="2084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ro-RO" sz="2100" b="1" dirty="0"/>
              <a:t>CORE 0</a:t>
            </a:r>
            <a:r>
              <a:rPr lang="ro-RO" sz="2100" dirty="0"/>
              <a:t>, care are ca sarcină </a:t>
            </a:r>
            <a:r>
              <a:rPr lang="ro-RO" sz="2100" b="1" dirty="0"/>
              <a:t>citirea senzorilor </a:t>
            </a:r>
            <a:r>
              <a:rPr lang="ro-RO" sz="2100" dirty="0"/>
              <a:t>și operarea celor 3 servere de tip </a:t>
            </a:r>
            <a:r>
              <a:rPr lang="ro-RO" sz="2100" b="1" dirty="0"/>
              <a:t>TPC</a:t>
            </a:r>
            <a:r>
              <a:rPr lang="ro-RO" sz="2100" dirty="0"/>
              <a:t>, prin care se pot prelua datele măsurate și se pot transmite </a:t>
            </a:r>
            <a:r>
              <a:rPr lang="ro-RO" sz="2100" b="1" dirty="0"/>
              <a:t>comenzi</a:t>
            </a:r>
            <a:r>
              <a:rPr lang="ro-RO" sz="2100" dirty="0"/>
              <a:t> pentru </a:t>
            </a:r>
            <a:r>
              <a:rPr lang="ro-RO" sz="2100" dirty="0" smtClean="0"/>
              <a:t>sistem</a:t>
            </a:r>
          </a:p>
          <a:p>
            <a:pPr algn="just"/>
            <a:r>
              <a:rPr lang="ro-RO" sz="2100" b="1" dirty="0"/>
              <a:t>CORE 1</a:t>
            </a:r>
            <a:r>
              <a:rPr lang="ro-RO" sz="2100" dirty="0"/>
              <a:t>, care va avea ca sarcină calculul modelului matematic</a:t>
            </a:r>
            <a:endParaRPr 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709" y="228358"/>
            <a:ext cx="5790677" cy="640128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27942" y="3274218"/>
            <a:ext cx="4879487" cy="1907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hu-HU" sz="3000" b="1" u="sng" dirty="0" err="1" smtClean="0"/>
              <a:t>Spartan</a:t>
            </a:r>
            <a:r>
              <a:rPr lang="hu-HU" sz="3000" b="1" u="sng" dirty="0" smtClean="0"/>
              <a:t> 3e500 FPGA </a:t>
            </a:r>
          </a:p>
          <a:p>
            <a:r>
              <a:rPr lang="ro-RO" sz="2000" dirty="0" smtClean="0"/>
              <a:t>	</a:t>
            </a:r>
            <a:r>
              <a:rPr lang="ro-RO" sz="2300" dirty="0" smtClean="0"/>
              <a:t>Regulatorele </a:t>
            </a:r>
            <a:r>
              <a:rPr lang="ro-RO" sz="2300" dirty="0"/>
              <a:t>de viteze și de poziție implementate în hardware au fost înglobate într-un nucleu </a:t>
            </a:r>
            <a:r>
              <a:rPr lang="ro-RO" sz="2300" dirty="0" smtClean="0"/>
              <a:t>IP</a:t>
            </a:r>
            <a:r>
              <a:rPr lang="en-US" sz="2300" dirty="0" smtClean="0"/>
              <a:t>mag</a:t>
            </a:r>
            <a:endParaRPr lang="ro-RO" sz="2300" dirty="0" smtClean="0"/>
          </a:p>
          <a:p>
            <a:pPr>
              <a:lnSpc>
                <a:spcPct val="120000"/>
              </a:lnSpc>
            </a:pPr>
            <a:r>
              <a:rPr lang="ro-RO" sz="2700" dirty="0" smtClean="0"/>
              <a:t>	</a:t>
            </a:r>
            <a:endParaRPr lang="en-US" sz="3000" u="sng" dirty="0"/>
          </a:p>
        </p:txBody>
      </p:sp>
    </p:spTree>
    <p:extLst>
      <p:ext uri="{BB962C8B-B14F-4D97-AF65-F5344CB8AC3E}">
        <p14:creationId xmlns:p14="http://schemas.microsoft.com/office/powerpoint/2010/main" val="30496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61" y="468568"/>
            <a:ext cx="5579650" cy="615778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11" y="0"/>
            <a:ext cx="10515600" cy="657025"/>
          </a:xfrm>
        </p:spPr>
        <p:txBody>
          <a:bodyPr>
            <a:noAutofit/>
          </a:bodyPr>
          <a:lstStyle/>
          <a:p>
            <a:pPr algn="ctr"/>
            <a:r>
              <a:rPr lang="hu-HU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hu-HU" sz="40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MicroBlaze</a:t>
            </a:r>
            <a:endParaRPr lang="hu-HU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5691" y="1074021"/>
            <a:ext cx="5643137" cy="2473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hu-HU" sz="3600" u="sng" dirty="0" err="1" smtClean="0"/>
              <a:t>Spartan</a:t>
            </a:r>
            <a:r>
              <a:rPr lang="hu-HU" sz="3600" u="sng" dirty="0" smtClean="0"/>
              <a:t> 3e500 FPGA </a:t>
            </a:r>
          </a:p>
          <a:p>
            <a:pPr algn="just"/>
            <a:r>
              <a:rPr lang="ro-RO" sz="2000" dirty="0" smtClean="0"/>
              <a:t>	</a:t>
            </a:r>
            <a:r>
              <a:rPr lang="ro-RO" sz="2700" dirty="0" smtClean="0"/>
              <a:t>Parametrii </a:t>
            </a:r>
            <a:r>
              <a:rPr lang="ro-RO" sz="2700" dirty="0"/>
              <a:t>regulatoarelor se pot defini prin registre. Conținutul registrelor este </a:t>
            </a:r>
            <a:r>
              <a:rPr lang="ro-RO" sz="2700" dirty="0" smtClean="0"/>
              <a:t>citit </a:t>
            </a:r>
            <a:r>
              <a:rPr lang="ro-RO" sz="2700" dirty="0"/>
              <a:t>și </a:t>
            </a:r>
            <a:r>
              <a:rPr lang="ro-RO" sz="2700" dirty="0" smtClean="0"/>
              <a:t>scris </a:t>
            </a:r>
            <a:r>
              <a:rPr lang="ro-RO" sz="2700" dirty="0"/>
              <a:t>de către procesorul MicroBlaze pe magistrala căreia este integrat nucleul IP</a:t>
            </a:r>
            <a:r>
              <a:rPr lang="ro-RO" sz="3000" dirty="0"/>
              <a:t>. </a:t>
            </a:r>
            <a:r>
              <a:rPr lang="hu-HU" sz="3000" u="sng" dirty="0" smtClean="0"/>
              <a:t> </a:t>
            </a:r>
            <a:endParaRPr lang="en-US" sz="30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69850" y="3779790"/>
            <a:ext cx="5349875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o-RO" dirty="0" smtClean="0"/>
              <a:t>Citire parametri și prepararea pachet:</a:t>
            </a:r>
          </a:p>
          <a:p>
            <a:r>
              <a:rPr lang="ro-RO" dirty="0" smtClean="0"/>
              <a:t>poziție curentă,viteză unghiulară, valoare de referință</a:t>
            </a:r>
            <a:endParaRPr lang="hu-HU" dirty="0"/>
          </a:p>
        </p:txBody>
      </p:sp>
      <p:cxnSp>
        <p:nvCxnSpPr>
          <p:cNvPr id="8" name="Curved Connector 7"/>
          <p:cNvCxnSpPr/>
          <p:nvPr/>
        </p:nvCxnSpPr>
        <p:spPr>
          <a:xfrm>
            <a:off x="5015299" y="4060361"/>
            <a:ext cx="1995101" cy="492589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6300" y="4876800"/>
            <a:ext cx="3863173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o-RO" dirty="0" smtClean="0"/>
              <a:t>Schimb de date între cele două sisteme</a:t>
            </a:r>
          </a:p>
        </p:txBody>
      </p:sp>
      <p:cxnSp>
        <p:nvCxnSpPr>
          <p:cNvPr id="13" name="Curved Connector 12"/>
          <p:cNvCxnSpPr>
            <a:stCxn id="11" idx="3"/>
          </p:cNvCxnSpPr>
          <p:nvPr/>
        </p:nvCxnSpPr>
        <p:spPr>
          <a:xfrm>
            <a:off x="4739473" y="5061466"/>
            <a:ext cx="2391577" cy="316984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6594" y="5563116"/>
            <a:ext cx="5113131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o-RO" dirty="0" smtClean="0"/>
              <a:t>Prelucrarea parametrilor primite de la modulul ZYBO</a:t>
            </a:r>
          </a:p>
          <a:p>
            <a:r>
              <a:rPr lang="ro-RO" dirty="0" smtClean="0"/>
              <a:t> și înscrierea lor în registre</a:t>
            </a:r>
            <a:endParaRPr lang="hu-HU" dirty="0"/>
          </a:p>
        </p:txBody>
      </p:sp>
      <p:cxnSp>
        <p:nvCxnSpPr>
          <p:cNvPr id="16" name="Curved Connector 15"/>
          <p:cNvCxnSpPr/>
          <p:nvPr/>
        </p:nvCxnSpPr>
        <p:spPr>
          <a:xfrm>
            <a:off x="5419725" y="5754648"/>
            <a:ext cx="1711325" cy="259147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16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33" y="604204"/>
            <a:ext cx="8988226" cy="610139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723" y="112594"/>
            <a:ext cx="5928869" cy="49161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Zybo</a:t>
            </a:r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Szoftver (Core0)</a:t>
            </a:r>
            <a:endParaRPr lang="hu-HU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11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050" y="0"/>
            <a:ext cx="10515600" cy="778948"/>
          </a:xfrm>
        </p:spPr>
        <p:txBody>
          <a:bodyPr>
            <a:normAutofit/>
          </a:bodyPr>
          <a:lstStyle/>
          <a:p>
            <a:pPr algn="ctr"/>
            <a:r>
              <a:rPr lang="ro-RO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Obiectivele lucrării</a:t>
            </a:r>
            <a:endParaRPr lang="hu-HU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6325" y="1590675"/>
            <a:ext cx="106870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600" dirty="0"/>
              <a:t>proiectarea unui robot mobil de </a:t>
            </a:r>
            <a:r>
              <a:rPr lang="ro-RO" sz="3600" dirty="0" smtClean="0"/>
              <a:t>teren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600" dirty="0"/>
              <a:t>proiectarea și implementarea </a:t>
            </a:r>
            <a:r>
              <a:rPr lang="ro-RO" sz="3600" dirty="0" smtClean="0"/>
              <a:t>componentelor electronice </a:t>
            </a:r>
            <a:r>
              <a:rPr lang="ro-RO" sz="3600" dirty="0"/>
              <a:t>de </a:t>
            </a:r>
            <a:r>
              <a:rPr lang="ro-RO" sz="3600" dirty="0" smtClean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600" dirty="0"/>
              <a:t>implementarea sistemului senzorial</a:t>
            </a:r>
            <a:endParaRPr lang="ro-RO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3725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33613"/>
            <a:ext cx="10515600" cy="984517"/>
          </a:xfrm>
        </p:spPr>
        <p:txBody>
          <a:bodyPr>
            <a:normAutofit fontScale="90000"/>
          </a:bodyPr>
          <a:lstStyle/>
          <a:p>
            <a:pPr algn="ctr"/>
            <a:r>
              <a:rPr lang="hu-HU" b="1" u="sng" dirty="0" err="1"/>
              <a:t>Tensiunea</a:t>
            </a:r>
            <a:r>
              <a:rPr lang="hu-HU" b="1" u="sng" dirty="0"/>
              <a:t> </a:t>
            </a:r>
            <a:r>
              <a:rPr lang="hu-HU" b="1" u="sng" dirty="0" err="1" smtClean="0"/>
              <a:t>condenzatorului</a:t>
            </a:r>
            <a:r>
              <a:rPr lang="hu-HU" b="1" u="sng" dirty="0" smtClean="0"/>
              <a:t> </a:t>
            </a:r>
            <a:r>
              <a:rPr lang="hu-HU" b="1" u="sng" dirty="0" err="1" smtClean="0"/>
              <a:t>Bootsramp</a:t>
            </a:r>
            <a:r>
              <a:rPr lang="hu-HU" b="1" u="sng" dirty="0" smtClean="0"/>
              <a:t> </a:t>
            </a:r>
            <a:r>
              <a:rPr lang="hu-HU" b="1" u="sng" dirty="0" err="1" smtClean="0"/>
              <a:t>simulare</a:t>
            </a:r>
            <a:endParaRPr lang="hu-H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161" y="3839498"/>
            <a:ext cx="3353839" cy="2616731"/>
          </a:xfrm>
        </p:spPr>
      </p:pic>
      <p:sp>
        <p:nvSpPr>
          <p:cNvPr id="6" name="TextBox 5"/>
          <p:cNvSpPr txBox="1"/>
          <p:nvPr/>
        </p:nvSpPr>
        <p:spPr>
          <a:xfrm>
            <a:off x="9716005" y="3700243"/>
            <a:ext cx="123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err="1" smtClean="0"/>
              <a:t>Bootsramp</a:t>
            </a:r>
            <a:endParaRPr lang="hu-HU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6" r="12907"/>
          <a:stretch/>
        </p:blipFill>
        <p:spPr>
          <a:xfrm>
            <a:off x="380449" y="1018130"/>
            <a:ext cx="8313626" cy="38602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4" b="57117"/>
          <a:stretch/>
        </p:blipFill>
        <p:spPr>
          <a:xfrm>
            <a:off x="380449" y="5147864"/>
            <a:ext cx="3521658" cy="14588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1165" y="4974336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smtClean="0"/>
              <a:t>PWM</a:t>
            </a:r>
            <a:endParaRPr lang="hu-HU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098648" y="5324761"/>
            <a:ext cx="3993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 smtClean="0"/>
              <a:t>T3-perioada PWM </a:t>
            </a:r>
            <a:r>
              <a:rPr lang="en-US" b="1" dirty="0" smtClean="0"/>
              <a:t>[s]</a:t>
            </a:r>
            <a:endParaRPr lang="ro-RO" b="1" dirty="0" smtClean="0"/>
          </a:p>
          <a:p>
            <a:r>
              <a:rPr lang="ro-RO" b="1" dirty="0" smtClean="0"/>
              <a:t>T2-semnal PWM activ</a:t>
            </a:r>
            <a:r>
              <a:rPr lang="en-US" b="1" dirty="0" smtClean="0"/>
              <a:t> [s]</a:t>
            </a:r>
            <a:endParaRPr lang="ro-RO" b="1" dirty="0" smtClean="0"/>
          </a:p>
          <a:p>
            <a:r>
              <a:rPr lang="ro-RO" b="1" dirty="0" smtClean="0"/>
              <a:t>T1-încărcare condenzator Bootsramp</a:t>
            </a:r>
            <a:r>
              <a:rPr lang="en-US" b="1" dirty="0" smtClean="0"/>
              <a:t> [s]</a:t>
            </a:r>
            <a:endParaRPr lang="hu-HU" b="1" dirty="0"/>
          </a:p>
        </p:txBody>
      </p:sp>
      <p:cxnSp>
        <p:nvCxnSpPr>
          <p:cNvPr id="10" name="Curved Connector 9"/>
          <p:cNvCxnSpPr/>
          <p:nvPr/>
        </p:nvCxnSpPr>
        <p:spPr>
          <a:xfrm rot="16200000" flipH="1">
            <a:off x="7996249" y="1614481"/>
            <a:ext cx="3581396" cy="2809889"/>
          </a:xfrm>
          <a:prstGeom prst="curved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16200000" flipH="1">
            <a:off x="7014001" y="2587198"/>
            <a:ext cx="4067175" cy="1616927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301298" y="1893354"/>
            <a:ext cx="2804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 smtClean="0"/>
              <a:t>Tensiunea condenzatorului:</a:t>
            </a:r>
          </a:p>
          <a:p>
            <a:pPr algn="ctr"/>
            <a:r>
              <a:rPr lang="ro-RO" b="1" dirty="0" smtClean="0"/>
              <a:t> Cb</a:t>
            </a:r>
            <a:r>
              <a:rPr lang="en-US" b="1" dirty="0" smtClean="0"/>
              <a:t>=</a:t>
            </a:r>
            <a:r>
              <a:rPr lang="ro-RO" b="1" dirty="0" smtClean="0"/>
              <a:t>W1-W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345576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4" r="7999"/>
          <a:stretch/>
        </p:blipFill>
        <p:spPr>
          <a:xfrm>
            <a:off x="39286" y="770995"/>
            <a:ext cx="8847539" cy="42010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302" y="0"/>
            <a:ext cx="10515600" cy="505695"/>
          </a:xfrm>
        </p:spPr>
        <p:txBody>
          <a:bodyPr>
            <a:noAutofit/>
          </a:bodyPr>
          <a:lstStyle/>
          <a:p>
            <a:pPr algn="ctr"/>
            <a:r>
              <a:rPr lang="hu-HU" sz="40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Tensiunea</a:t>
            </a:r>
            <a:r>
              <a:rPr lang="hu-HU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40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condenzator</a:t>
            </a:r>
            <a:r>
              <a:rPr lang="hu-HU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40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Bootsramp</a:t>
            </a:r>
            <a:r>
              <a:rPr lang="hu-HU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măsurare</a:t>
            </a:r>
            <a:endParaRPr lang="hu-HU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24" y="4303375"/>
            <a:ext cx="3274238" cy="2554625"/>
          </a:xfrm>
        </p:spPr>
      </p:pic>
      <p:sp>
        <p:nvSpPr>
          <p:cNvPr id="6" name="TextBox 5"/>
          <p:cNvSpPr txBox="1"/>
          <p:nvPr/>
        </p:nvSpPr>
        <p:spPr>
          <a:xfrm>
            <a:off x="7361547" y="5396021"/>
            <a:ext cx="123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err="1" smtClean="0"/>
              <a:t>Bootsramp</a:t>
            </a:r>
            <a:endParaRPr lang="hu-HU" b="1" dirty="0" smtClean="0"/>
          </a:p>
        </p:txBody>
      </p:sp>
      <p:cxnSp>
        <p:nvCxnSpPr>
          <p:cNvPr id="10" name="Curved Connector 9"/>
          <p:cNvCxnSpPr/>
          <p:nvPr/>
        </p:nvCxnSpPr>
        <p:spPr>
          <a:xfrm rot="16200000" flipH="1">
            <a:off x="6714931" y="2704905"/>
            <a:ext cx="3990974" cy="1000514"/>
          </a:xfrm>
          <a:prstGeom prst="curved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rot="16200000" flipH="1">
            <a:off x="7618675" y="2217128"/>
            <a:ext cx="4469874" cy="2828925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82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1"/>
            <a:ext cx="10515600" cy="914400"/>
          </a:xfrm>
        </p:spPr>
        <p:txBody>
          <a:bodyPr>
            <a:normAutofit/>
          </a:bodyPr>
          <a:lstStyle/>
          <a:p>
            <a:pPr algn="ctr"/>
            <a:r>
              <a:rPr lang="ro-RO" sz="3600" b="1" u="sng" dirty="0"/>
              <a:t>Realizări proprii</a:t>
            </a:r>
            <a:endParaRPr lang="hu-H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1127124"/>
            <a:ext cx="10515600" cy="5489575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ü"/>
            </a:pPr>
            <a:r>
              <a:rPr lang="ro-RO" sz="1800" dirty="0" smtClean="0"/>
              <a:t>Proiectarea </a:t>
            </a:r>
            <a:r>
              <a:rPr lang="ro-RO" sz="1800" dirty="0"/>
              <a:t>în Autodesk Inventor și construirea sistemului mecanic</a:t>
            </a:r>
            <a:endParaRPr lang="hu-HU" sz="1800" dirty="0"/>
          </a:p>
          <a:p>
            <a:pPr lvl="0">
              <a:buFont typeface="Wingdings" panose="05000000000000000000" pitchFamily="2" charset="2"/>
              <a:buChar char="ü"/>
            </a:pPr>
            <a:r>
              <a:rPr lang="ro-RO" sz="1800" dirty="0"/>
              <a:t>Configurarea și proiectarea componentelor hardware din circuitul </a:t>
            </a:r>
            <a:r>
              <a:rPr lang="ro-RO" sz="1800" dirty="0" smtClean="0"/>
              <a:t>FPGA, </a:t>
            </a:r>
            <a:r>
              <a:rPr lang="ro-RO" sz="1800" dirty="0"/>
              <a:t>respectiv proiectarea și implementarea softurilor aferente care rulează pe cele două sisteme:</a:t>
            </a:r>
            <a:endParaRPr lang="hu-HU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ro-RO" sz="1800" dirty="0"/>
              <a:t>Comunicaţie SPI î</a:t>
            </a:r>
            <a:r>
              <a:rPr lang="ro-RO" sz="1800" dirty="0" smtClean="0"/>
              <a:t>ntre </a:t>
            </a:r>
            <a:r>
              <a:rPr lang="ro-RO" sz="1800" dirty="0"/>
              <a:t>cele două FPGA</a:t>
            </a:r>
            <a:endParaRPr lang="hu-HU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ro-RO" sz="1800" dirty="0"/>
              <a:t>Realizarea elementelor hardware în System </a:t>
            </a:r>
            <a:r>
              <a:rPr lang="ro-RO" sz="1800" dirty="0" smtClean="0"/>
              <a:t>Generator (regulator PID, generator PWM, prelucrarea semnalului senzorului incremental)</a:t>
            </a:r>
            <a:endParaRPr lang="hu-HU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ro-RO" sz="1800" dirty="0"/>
              <a:t>Programe C pentru procesoare MicroBlaze şi </a:t>
            </a:r>
            <a:r>
              <a:rPr lang="ro-RO" sz="1800" dirty="0" smtClean="0"/>
              <a:t>ARM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o-RO" sz="1800" dirty="0" smtClean="0"/>
              <a:t>Sistemul </a:t>
            </a:r>
            <a:r>
              <a:rPr lang="ro-RO" sz="1800" dirty="0"/>
              <a:t>de întrerupere </a:t>
            </a:r>
            <a:r>
              <a:rPr lang="ro-RO" sz="1800" dirty="0" smtClean="0"/>
              <a:t>software </a:t>
            </a:r>
            <a:r>
              <a:rPr lang="ro-RO" sz="1800" dirty="0"/>
              <a:t>şi hardware</a:t>
            </a:r>
            <a:endParaRPr lang="hu-HU" sz="1800" dirty="0"/>
          </a:p>
          <a:p>
            <a:pPr lvl="0">
              <a:buFont typeface="Wingdings" panose="05000000000000000000" pitchFamily="2" charset="2"/>
              <a:buChar char="ü"/>
            </a:pPr>
            <a:r>
              <a:rPr lang="ro-RO" sz="1800" dirty="0" smtClean="0"/>
              <a:t>Implementarea </a:t>
            </a:r>
            <a:r>
              <a:rPr lang="ro-RO" sz="1800" dirty="0"/>
              <a:t>în hardware a regulatoarelor și acordarea acestora  utilizate la cele 8 motoare de curent </a:t>
            </a:r>
            <a:r>
              <a:rPr lang="ro-RO" sz="1800" dirty="0" smtClean="0"/>
              <a:t>continu. </a:t>
            </a:r>
            <a:endParaRPr lang="hu-HU" sz="1800" dirty="0"/>
          </a:p>
          <a:p>
            <a:pPr lvl="0">
              <a:buFont typeface="Wingdings" panose="05000000000000000000" pitchFamily="2" charset="2"/>
              <a:buChar char="ü"/>
            </a:pPr>
            <a:r>
              <a:rPr lang="ro-RO" sz="1800" dirty="0"/>
              <a:t>Stand de măsurare construit pentru testarea regulatoarelor și sistemului senzorial.</a:t>
            </a:r>
            <a:endParaRPr lang="hu-HU" sz="1800" dirty="0"/>
          </a:p>
          <a:p>
            <a:pPr lvl="0">
              <a:buFont typeface="Wingdings" panose="05000000000000000000" pitchFamily="2" charset="2"/>
              <a:buChar char="ü"/>
            </a:pPr>
            <a:r>
              <a:rPr lang="ro-RO" sz="1800" dirty="0"/>
              <a:t>Achiziția datelor de la senzori: gyroscop1,  gyroscop2, și cele 8 encoderi  incrementali</a:t>
            </a:r>
            <a:endParaRPr lang="hu-HU" sz="1800" dirty="0"/>
          </a:p>
          <a:p>
            <a:pPr lvl="0">
              <a:buFont typeface="Wingdings" panose="05000000000000000000" pitchFamily="2" charset="2"/>
              <a:buChar char="ü"/>
            </a:pPr>
            <a:r>
              <a:rPr lang="ro-RO" sz="1800" dirty="0" smtClean="0"/>
              <a:t>Implementarea softwareului de comunicație </a:t>
            </a:r>
            <a:r>
              <a:rPr lang="ro-RO" sz="1800" dirty="0"/>
              <a:t>Ethernet + client GUI (în Matlab)</a:t>
            </a:r>
            <a:endParaRPr lang="hu-HU" sz="1800" dirty="0"/>
          </a:p>
          <a:p>
            <a:pPr lvl="0">
              <a:buFont typeface="Wingdings" panose="05000000000000000000" pitchFamily="2" charset="2"/>
              <a:buChar char="ü"/>
            </a:pPr>
            <a:r>
              <a:rPr lang="ro-RO" sz="1800" dirty="0"/>
              <a:t>Construirea electronicii de putere:  controleri punte H, punte H, răcire cu apă</a:t>
            </a:r>
            <a:endParaRPr lang="hu-HU" sz="1800" dirty="0"/>
          </a:p>
          <a:p>
            <a:pPr>
              <a:buFont typeface="Wingdings" panose="05000000000000000000" pitchFamily="2" charset="2"/>
              <a:buChar char="ü"/>
            </a:pPr>
            <a:r>
              <a:rPr lang="ro-RO" sz="1800" dirty="0"/>
              <a:t>Efectuarea de măsurători și punerea în funcțiune a sistemului</a:t>
            </a:r>
            <a:r>
              <a:rPr lang="hu-HU" sz="1800" dirty="0" smtClean="0"/>
              <a:t>…</a:t>
            </a: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352713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38200" y="4978400"/>
            <a:ext cx="10515600" cy="187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 mulțumesc pentru atenție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ro-RO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o-RO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hu-HU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öszönöm</a:t>
            </a:r>
            <a:r>
              <a:rPr lang="hu-HU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megtisztelő figyelmet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150739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7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0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">
        <p14:reveal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223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57789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59529"/>
            <a:ext cx="10515600" cy="778858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ro-RO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ecanică</a:t>
            </a:r>
            <a:endParaRPr lang="en-US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 smtClean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969572" y="3202930"/>
            <a:ext cx="6110215" cy="3655070"/>
            <a:chOff x="450529" y="862067"/>
            <a:chExt cx="5993024" cy="3353574"/>
          </a:xfrm>
        </p:grpSpPr>
        <p:grpSp>
          <p:nvGrpSpPr>
            <p:cNvPr id="8" name="Group 7"/>
            <p:cNvGrpSpPr/>
            <p:nvPr/>
          </p:nvGrpSpPr>
          <p:grpSpPr>
            <a:xfrm>
              <a:off x="450529" y="925176"/>
              <a:ext cx="5993024" cy="3290465"/>
              <a:chOff x="591683" y="1433236"/>
              <a:chExt cx="9680901" cy="5124083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591683" y="1433236"/>
                <a:ext cx="9680901" cy="5124083"/>
                <a:chOff x="591683" y="1433762"/>
                <a:chExt cx="10191647" cy="5405993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591683" y="1433762"/>
                  <a:ext cx="10191647" cy="5345978"/>
                  <a:chOff x="0" y="109008"/>
                  <a:chExt cx="5566410" cy="3641429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196343"/>
                    <a:ext cx="5566410" cy="3554094"/>
                  </a:xfrm>
                  <a:prstGeom prst="rect">
                    <a:avLst/>
                  </a:prstGeom>
                </p:spPr>
              </p:pic>
              <p:sp>
                <p:nvSpPr>
                  <p:cNvPr id="11" name="Rounded Rectangular Callout 10"/>
                  <p:cNvSpPr/>
                  <p:nvPr/>
                </p:nvSpPr>
                <p:spPr>
                  <a:xfrm>
                    <a:off x="938192" y="109008"/>
                    <a:ext cx="1109569" cy="336550"/>
                  </a:xfrm>
                  <a:prstGeom prst="wedgeRoundRectCallout">
                    <a:avLst>
                      <a:gd name="adj1" fmla="val -102995"/>
                      <a:gd name="adj2" fmla="val 51912"/>
                      <a:gd name="adj3" fmla="val 16667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ro-RO" dirty="0">
                        <a:solidFill>
                          <a:schemeClr val="bg1"/>
                        </a:solidFill>
                      </a:rPr>
                      <a:t>Roți </a:t>
                    </a:r>
                    <a:r>
                      <a:rPr lang="ro-RO" dirty="0" smtClean="0">
                        <a:solidFill>
                          <a:schemeClr val="bg1"/>
                        </a:solidFill>
                      </a:rPr>
                      <a:t>mici</a:t>
                    </a:r>
                    <a:endParaRPr lang="hu-HU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" name="Rounded Rectangular Callout 11"/>
                  <p:cNvSpPr/>
                  <p:nvPr/>
                </p:nvSpPr>
                <p:spPr>
                  <a:xfrm>
                    <a:off x="1662514" y="739593"/>
                    <a:ext cx="1074382" cy="326233"/>
                  </a:xfrm>
                  <a:prstGeom prst="wedgeRoundRectCallout">
                    <a:avLst>
                      <a:gd name="adj1" fmla="val -52268"/>
                      <a:gd name="adj2" fmla="val 250855"/>
                      <a:gd name="adj3" fmla="val 16667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ro-RO" dirty="0">
                        <a:solidFill>
                          <a:schemeClr val="bg1"/>
                        </a:solidFill>
                      </a:rPr>
                      <a:t>Roți mari</a:t>
                    </a:r>
                    <a:endParaRPr lang="hu-HU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6" name="Curved Down Arrow 5"/>
                <p:cNvSpPr/>
                <p:nvPr/>
              </p:nvSpPr>
              <p:spPr>
                <a:xfrm rot="2773907">
                  <a:off x="5659541" y="4936938"/>
                  <a:ext cx="2712021" cy="1093614"/>
                </a:xfrm>
                <a:prstGeom prst="curvedDownArrow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hu-HU" sz="5400" dirty="0" smtClean="0">
                      <a:solidFill>
                        <a:srgbClr val="FF0000"/>
                      </a:solidFill>
                    </a:rPr>
                    <a:t>360</a:t>
                  </a:r>
                  <a:r>
                    <a:rPr lang="en-US" sz="5400" dirty="0" smtClean="0">
                      <a:solidFill>
                        <a:srgbClr val="FF0000"/>
                      </a:solidFill>
                    </a:rPr>
                    <a:t>°</a:t>
                  </a:r>
                  <a:endParaRPr lang="hu-HU" sz="54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4" name="Rounded Rectangular Callout 13"/>
              <p:cNvSpPr/>
              <p:nvPr/>
            </p:nvSpPr>
            <p:spPr>
              <a:xfrm>
                <a:off x="1667483" y="5583413"/>
                <a:ext cx="1965238" cy="465670"/>
              </a:xfrm>
              <a:prstGeom prst="wedgeRoundRectCallout">
                <a:avLst>
                  <a:gd name="adj1" fmla="val 140309"/>
                  <a:gd name="adj2" fmla="val 2994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şenile</a:t>
                </a:r>
                <a:endParaRPr lang="hu-HU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Rounded Rectangular Callout 14"/>
            <p:cNvSpPr/>
            <p:nvPr/>
          </p:nvSpPr>
          <p:spPr>
            <a:xfrm>
              <a:off x="4054981" y="862067"/>
              <a:ext cx="706490" cy="304868"/>
            </a:xfrm>
            <a:prstGeom prst="wedgeRoundRectCallout">
              <a:avLst>
                <a:gd name="adj1" fmla="val -77128"/>
                <a:gd name="adj2" fmla="val 45486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şasiu</a:t>
              </a:r>
              <a:endParaRPr lang="hu-H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76303" y="1075147"/>
            <a:ext cx="4514617" cy="2584508"/>
            <a:chOff x="-929925" y="0"/>
            <a:chExt cx="6858001" cy="409716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666" y="0"/>
              <a:ext cx="5566410" cy="324993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ounded Rectangle 16"/>
                <p:cNvSpPr/>
                <p:nvPr/>
              </p:nvSpPr>
              <p:spPr>
                <a:xfrm rot="21057850">
                  <a:off x="3339298" y="106092"/>
                  <a:ext cx="1142401" cy="370971"/>
                </a:xfrm>
                <a:prstGeom prst="roundRec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u="sng">
                                <a:solidFill>
                                  <a:srgbClr val="00808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hu-HU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𝑀𝑜𝑡𝑜𝑟</m:t>
                            </m:r>
                          </m:e>
                          <m:sub>
                            <m:r>
                              <a:rPr lang="hu-HU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hu-HU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1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Rounded 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57850">
                  <a:off x="3339298" y="106092"/>
                  <a:ext cx="1142401" cy="370971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ounded Rectangle 17"/>
                <p:cNvSpPr/>
                <p:nvPr/>
              </p:nvSpPr>
              <p:spPr>
                <a:xfrm rot="21057850">
                  <a:off x="4380663" y="2184514"/>
                  <a:ext cx="1142401" cy="370971"/>
                </a:xfrm>
                <a:prstGeom prst="roundRec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u="sng">
                                <a:solidFill>
                                  <a:srgbClr val="00808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hu-HU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𝑀𝑜𝑡𝑜𝑟</m:t>
                            </m:r>
                          </m:e>
                          <m:sub>
                            <m:r>
                              <a:rPr lang="hu-HU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hu-HU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Rounded 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57850">
                  <a:off x="4380663" y="2184514"/>
                  <a:ext cx="1142401" cy="370971"/>
                </a:xfrm>
                <a:prstGeom prst="round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ounded Rectangular Callout 18"/>
            <p:cNvSpPr/>
            <p:nvPr/>
          </p:nvSpPr>
          <p:spPr>
            <a:xfrm>
              <a:off x="-929925" y="1010062"/>
              <a:ext cx="2422316" cy="1741726"/>
            </a:xfrm>
            <a:prstGeom prst="wedgeRoundRectCallout">
              <a:avLst>
                <a:gd name="adj1" fmla="val 72332"/>
                <a:gd name="adj2" fmla="val -30991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hu-HU" dirty="0" err="1">
                  <a:solidFill>
                    <a:schemeClr val="bg1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angrenaj</a:t>
              </a:r>
              <a:r>
                <a:rPr lang="hu-HU" dirty="0">
                  <a:solidFill>
                    <a:schemeClr val="bg1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hu-HU" dirty="0" err="1" smtClean="0">
                  <a:solidFill>
                    <a:schemeClr val="bg1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melcat</a:t>
              </a:r>
              <a:endParaRPr lang="hu-HU" dirty="0" smtClean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hu-HU" dirty="0" smtClean="0">
                  <a:solidFill>
                    <a:schemeClr val="bg1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40:1</a:t>
              </a:r>
              <a:endParaRPr lang="en-US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ounded Rectangular Callout 19"/>
            <p:cNvSpPr/>
            <p:nvPr/>
          </p:nvSpPr>
          <p:spPr>
            <a:xfrm>
              <a:off x="200801" y="3002507"/>
              <a:ext cx="2739444" cy="1094655"/>
            </a:xfrm>
            <a:prstGeom prst="wedgeRoundRectCallout">
              <a:avLst>
                <a:gd name="adj1" fmla="val 53792"/>
                <a:gd name="adj2" fmla="val -112189"/>
                <a:gd name="adj3" fmla="val 16667"/>
              </a:avLst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hu-HU" dirty="0" err="1">
                  <a:solidFill>
                    <a:schemeClr val="bg1"/>
                  </a:solidFill>
                </a:rPr>
                <a:t>roată</a:t>
              </a:r>
              <a:r>
                <a:rPr lang="hu-HU" dirty="0">
                  <a:solidFill>
                    <a:schemeClr val="bg1"/>
                  </a:solidFill>
                </a:rPr>
                <a:t> </a:t>
              </a:r>
              <a:r>
                <a:rPr lang="hu-HU" i="1" dirty="0">
                  <a:solidFill>
                    <a:schemeClr val="bg1"/>
                  </a:solidFill>
                </a:rPr>
                <a:t> </a:t>
              </a:r>
              <a:r>
                <a:rPr lang="hu-HU" dirty="0" err="1" smtClean="0">
                  <a:solidFill>
                    <a:schemeClr val="bg1"/>
                  </a:solidFill>
                </a:rPr>
                <a:t>conică</a:t>
              </a:r>
              <a:endParaRPr lang="hu-HU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hu-HU" dirty="0" smtClean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6:1</a:t>
              </a:r>
              <a:endPara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04914" y="3848899"/>
            <a:ext cx="4091701" cy="272216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8" t="8229" b="19570"/>
          <a:stretch/>
        </p:blipFill>
        <p:spPr>
          <a:xfrm>
            <a:off x="1285875" y="883651"/>
            <a:ext cx="3902791" cy="200242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215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3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">
        <p14:reveal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884"/>
      </p:ext>
    </p:extLst>
  </p:cSld>
  <p:clrMapOvr>
    <a:masterClrMapping/>
  </p:clrMapOvr>
  <p:transition spd="slow" advClick="0" advTm="3000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6945" y="1114405"/>
            <a:ext cx="7720244" cy="5132566"/>
            <a:chOff x="-718788" y="43762"/>
            <a:chExt cx="6370023" cy="55771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25" y="43762"/>
              <a:ext cx="5566410" cy="5063491"/>
            </a:xfrm>
            <a:prstGeom prst="rect">
              <a:avLst/>
            </a:prstGeom>
          </p:spPr>
        </p:pic>
        <p:sp>
          <p:nvSpPr>
            <p:cNvPr id="6" name="Rounded Rectangular Callout 5"/>
            <p:cNvSpPr/>
            <p:nvPr/>
          </p:nvSpPr>
          <p:spPr>
            <a:xfrm>
              <a:off x="-558099" y="43762"/>
              <a:ext cx="1602564" cy="1822994"/>
            </a:xfrm>
            <a:prstGeom prst="wedgeRoundRectCallout">
              <a:avLst>
                <a:gd name="adj1" fmla="val 77906"/>
                <a:gd name="adj2" fmla="val 119650"/>
                <a:gd name="adj3" fmla="val 16667"/>
              </a:avLst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ro-RO" sz="2800" dirty="0" smtClean="0">
                  <a:solidFill>
                    <a:schemeClr val="bg1"/>
                  </a:solidFill>
                </a:rPr>
                <a:t>Poziție referință</a:t>
              </a: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ro-RO" sz="2800" dirty="0" smtClean="0">
                  <a:solidFill>
                    <a:schemeClr val="bg1"/>
                  </a:solidFill>
                </a:rPr>
                <a:t>(disc)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Rounded Rectangular Callout 6"/>
            <p:cNvSpPr/>
            <p:nvPr/>
          </p:nvSpPr>
          <p:spPr>
            <a:xfrm>
              <a:off x="-718788" y="3938401"/>
              <a:ext cx="1923939" cy="1682503"/>
            </a:xfrm>
            <a:prstGeom prst="wedgeRoundRectCallout">
              <a:avLst>
                <a:gd name="adj1" fmla="val 92116"/>
                <a:gd name="adj2" fmla="val -97129"/>
                <a:gd name="adj3" fmla="val 16667"/>
              </a:avLst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ro-RO" sz="2800" dirty="0" smtClean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Sensor</a:t>
              </a: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hu-HU" sz="2800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incremental</a:t>
              </a:r>
              <a:endPara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Rounded Rectangular Callout 10"/>
          <p:cNvSpPr/>
          <p:nvPr/>
        </p:nvSpPr>
        <p:spPr>
          <a:xfrm>
            <a:off x="5816043" y="5774265"/>
            <a:ext cx="2509297" cy="945412"/>
          </a:xfrm>
          <a:prstGeom prst="wedgeRoundRectCallout">
            <a:avLst>
              <a:gd name="adj1" fmla="val -24523"/>
              <a:gd name="adj2" fmla="val -186912"/>
              <a:gd name="adj3" fmla="val 16667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o-RO" sz="2800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hu-HU" sz="2800" dirty="0" err="1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incremental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48730" y="-323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40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Detaliu</a:t>
            </a:r>
            <a:r>
              <a:rPr lang="hu-HU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40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şasiu</a:t>
            </a:r>
            <a:endParaRPr lang="en-US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647" y="1610606"/>
            <a:ext cx="4121423" cy="28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2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899" y="241700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hu-HU" sz="73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Partea</a:t>
            </a:r>
            <a:r>
              <a:rPr lang="hu-HU" sz="73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73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</a:t>
            </a:r>
            <a:r>
              <a:rPr lang="ro-RO" sz="73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 a sistemului</a:t>
            </a:r>
            <a:r>
              <a:rPr lang="hu-HU" sz="9600" dirty="0"/>
              <a:t/>
            </a:r>
            <a:br>
              <a:rPr lang="hu-HU" sz="96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43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86" y="114974"/>
            <a:ext cx="6976267" cy="6743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95" y="114974"/>
            <a:ext cx="4871476" cy="2267852"/>
          </a:xfrm>
        </p:spPr>
        <p:txBody>
          <a:bodyPr>
            <a:normAutofit fontScale="90000"/>
          </a:bodyPr>
          <a:lstStyle/>
          <a:p>
            <a:pPr algn="ctr"/>
            <a:r>
              <a:rPr lang="ro-RO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Alimentarea cu energie electrică a robotului și structura sistemului de răcire</a:t>
            </a:r>
            <a:endParaRPr lang="hu-HU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28191" y="8200319"/>
            <a:ext cx="2309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Digitális I/O-k védelme</a:t>
            </a:r>
            <a:endParaRPr lang="hu-HU" dirty="0"/>
          </a:p>
        </p:txBody>
      </p:sp>
      <p:sp>
        <p:nvSpPr>
          <p:cNvPr id="3" name="Rectangle 2"/>
          <p:cNvSpPr/>
          <p:nvPr/>
        </p:nvSpPr>
        <p:spPr>
          <a:xfrm>
            <a:off x="466694" y="2609323"/>
            <a:ext cx="42970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o-RO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Pe figuă  </a:t>
            </a:r>
            <a:r>
              <a:rPr lang="ro-RO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 pot observa 8 punți H (modulele A și B conțin câte 4 punți H), fixate câte două pe o tablă din cupru. Circulația apei prin conductă cu scopul răcirii tranzistoarelor este realizată printr-o minipompă de </a:t>
            </a:r>
            <a:r>
              <a:rPr lang="ro-RO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apă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3994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ro-RO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eglarea poziției și vitezei unghiulare Dc motor</a:t>
            </a:r>
            <a:endParaRPr lang="hu-HU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38984" y="1825625"/>
            <a:ext cx="3214816" cy="2804040"/>
          </a:xfrm>
        </p:spPr>
        <p:txBody>
          <a:bodyPr/>
          <a:lstStyle/>
          <a:p>
            <a:r>
              <a:rPr lang="hu-HU" dirty="0" err="1" smtClean="0"/>
              <a:t>Semnal</a:t>
            </a:r>
            <a:r>
              <a:rPr lang="hu-HU" dirty="0" smtClean="0"/>
              <a:t> PWM </a:t>
            </a:r>
          </a:p>
          <a:p>
            <a:r>
              <a:rPr lang="ro-RO" dirty="0" smtClean="0"/>
              <a:t>Buclă simplă</a:t>
            </a:r>
          </a:p>
          <a:p>
            <a:r>
              <a:rPr lang="ro-RO" dirty="0" smtClean="0"/>
              <a:t>Sensor incremental</a:t>
            </a:r>
          </a:p>
          <a:p>
            <a:r>
              <a:rPr lang="ro-RO" dirty="0" smtClean="0"/>
              <a:t>Motor DC 12V</a:t>
            </a:r>
            <a:endParaRPr lang="hu-HU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8" y="1825625"/>
            <a:ext cx="7481406" cy="406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1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974"/>
            <a:ext cx="10515600" cy="1325563"/>
          </a:xfrm>
        </p:spPr>
        <p:txBody>
          <a:bodyPr/>
          <a:lstStyle/>
          <a:p>
            <a:pPr algn="ctr"/>
            <a:r>
              <a:rPr lang="hu-HU" dirty="0" smtClean="0"/>
              <a:t> </a:t>
            </a:r>
            <a:r>
              <a:rPr lang="ro-RO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o-RO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ncoder </a:t>
            </a:r>
            <a:r>
              <a:rPr lang="ro-RO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incremental</a:t>
            </a:r>
            <a:endParaRPr lang="en-US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23222" y="1316546"/>
                <a:ext cx="4730578" cy="2482764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ro-RO" u="sng" dirty="0" smtClean="0"/>
                  <a:t>viteză unghiulară</a:t>
                </a:r>
                <a:r>
                  <a:rPr lang="hu-HU" dirty="0" smtClean="0"/>
                  <a:t>: </a:t>
                </a:r>
              </a:p>
              <a:p>
                <a:r>
                  <a:rPr lang="hu-HU" dirty="0" err="1"/>
                  <a:t>unitate</a:t>
                </a:r>
                <a:r>
                  <a:rPr lang="hu-HU" dirty="0"/>
                  <a:t> de </a:t>
                </a:r>
                <a:r>
                  <a:rPr lang="hu-HU" dirty="0" err="1" smtClean="0"/>
                  <a:t>măsură</a:t>
                </a:r>
                <a:r>
                  <a:rPr lang="hu-HU" dirty="0" smtClean="0"/>
                  <a:t>:</a:t>
                </a:r>
              </a:p>
              <a:p>
                <a:pPr marL="0" indent="0">
                  <a:buNone/>
                </a:pPr>
                <a:r>
                  <a:rPr lang="hu-HU" dirty="0" smtClean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𝑖𝑚𝑝</m:t>
                        </m:r>
                      </m:num>
                      <m:den>
                        <m:r>
                          <a:rPr lang="hu-HU" i="1">
                            <a:latin typeface="Cambria Math" panose="02040503050406030204" pitchFamily="18" charset="0"/>
                          </a:rPr>
                          <m:t>𝑝𝑒𝑟𝑖𝑜𝑎𝑑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ă 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ş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𝑎𝑛𝑡𝑖𝑜𝑛𝑎𝑟𝑒</m:t>
                        </m:r>
                      </m:den>
                    </m:f>
                  </m:oMath>
                </a14:m>
                <a:r>
                  <a:rPr lang="hu-HU" dirty="0" smtClean="0"/>
                  <a:t> </a:t>
                </a:r>
              </a:p>
              <a:p>
                <a:pPr marL="0" indent="0">
                  <a:buNone/>
                </a:pPr>
                <a:r>
                  <a:rPr lang="ro-RO" u="sng" dirty="0" smtClean="0"/>
                  <a:t>poziție</a:t>
                </a:r>
                <a:r>
                  <a:rPr lang="hu-HU" dirty="0" smtClean="0"/>
                  <a:t>: </a:t>
                </a:r>
              </a:p>
              <a:p>
                <a:r>
                  <a:rPr lang="hu-HU" dirty="0" err="1"/>
                  <a:t>unitate</a:t>
                </a:r>
                <a:r>
                  <a:rPr lang="hu-HU" dirty="0"/>
                  <a:t> de </a:t>
                </a:r>
                <a:r>
                  <a:rPr lang="hu-HU" dirty="0" err="1"/>
                  <a:t>măsură</a:t>
                </a:r>
                <a:r>
                  <a:rPr lang="hu-HU" dirty="0" smtClean="0"/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𝑖𝑚𝑝</m:t>
                    </m:r>
                  </m:oMath>
                </a14:m>
                <a:endParaRPr lang="hu-HU" dirty="0" smtClean="0"/>
              </a:p>
              <a:p>
                <a:pPr marL="0" indent="0">
                  <a:buNone/>
                </a:pPr>
                <a:r>
                  <a:rPr lang="hu-HU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Rezoluţie</a:t>
                </a:r>
                <a:r>
                  <a:rPr lang="hu-HU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hu-HU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senzor</a:t>
                </a:r>
                <a:r>
                  <a:rPr lang="hu-HU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hu-HU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incremental</a:t>
                </a:r>
                <a:r>
                  <a:rPr lang="hu-H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hu-HU" dirty="0" smtClean="0"/>
                  <a:t>N=180 </a:t>
                </a:r>
                <a:r>
                  <a:rPr lang="hu-HU" dirty="0" err="1" smtClean="0"/>
                  <a:t>impuls</a:t>
                </a:r>
                <a:r>
                  <a:rPr lang="hu-HU" dirty="0" smtClean="0"/>
                  <a:t>, </a:t>
                </a:r>
                <a:r>
                  <a:rPr lang="hu-HU" i="1" dirty="0" smtClean="0"/>
                  <a:t>h=</a:t>
                </a:r>
                <a:r>
                  <a:rPr lang="hu-HU" dirty="0" err="1" smtClean="0"/>
                  <a:t>lungimea</a:t>
                </a:r>
                <a:r>
                  <a:rPr lang="hu-HU" dirty="0" smtClean="0"/>
                  <a:t> </a:t>
                </a:r>
                <a:r>
                  <a:rPr lang="hu-HU" dirty="0" err="1"/>
                  <a:t>arcului</a:t>
                </a:r>
                <a:r>
                  <a:rPr lang="hu-HU" dirty="0"/>
                  <a:t> de </a:t>
                </a:r>
                <a:r>
                  <a:rPr lang="hu-HU" dirty="0" err="1" smtClean="0"/>
                  <a:t>cerc</a:t>
                </a:r>
                <a:r>
                  <a:rPr lang="hu-HU" dirty="0" smtClean="0"/>
                  <a:t> </a:t>
                </a:r>
                <a:r>
                  <a:rPr lang="hu-HU" i="1" dirty="0" smtClean="0"/>
                  <a:t>LM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23222" y="1316546"/>
                <a:ext cx="4730578" cy="2482764"/>
              </a:xfrm>
              <a:blipFill rotWithShape="0">
                <a:blip r:embed="rId2"/>
                <a:stretch>
                  <a:fillRect l="-1287" t="-4668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591457" y="1502581"/>
            <a:ext cx="4903181" cy="5043982"/>
            <a:chOff x="-148659" y="0"/>
            <a:chExt cx="2954089" cy="301782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805430" cy="2748280"/>
            </a:xfrm>
            <a:prstGeom prst="rect">
              <a:avLst/>
            </a:prstGeom>
          </p:spPr>
        </p:pic>
        <p:sp>
          <p:nvSpPr>
            <p:cNvPr id="6" name="Text Box 52"/>
            <p:cNvSpPr txBox="1"/>
            <p:nvPr/>
          </p:nvSpPr>
          <p:spPr>
            <a:xfrm>
              <a:off x="-148659" y="2796857"/>
              <a:ext cx="2805430" cy="220972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800"/>
                </a:spcAft>
              </a:pPr>
              <a:r>
                <a:rPr lang="ro-RO" sz="2400" b="1" cap="small" dirty="0" smtClean="0">
                  <a:solidFill>
                    <a:srgbClr val="595959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Increnetal Disc</a:t>
              </a:r>
              <a:endParaRPr lang="en-US" sz="2400" b="1" cap="small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26" name="Picture 2" descr="InkrementalisJelek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5" t="20773" r="24721" b="45326"/>
          <a:stretch>
            <a:fillRect/>
          </a:stretch>
        </p:blipFill>
        <p:spPr bwMode="auto">
          <a:xfrm>
            <a:off x="6464815" y="3799310"/>
            <a:ext cx="4549174" cy="19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52"/>
          <p:cNvSpPr txBox="1"/>
          <p:nvPr/>
        </p:nvSpPr>
        <p:spPr>
          <a:xfrm>
            <a:off x="6357551" y="5912742"/>
            <a:ext cx="4656438" cy="369332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800"/>
              </a:spcAft>
            </a:pPr>
            <a:r>
              <a:rPr lang="hu-HU" sz="2400" dirty="0"/>
              <a:t> </a:t>
            </a:r>
            <a:r>
              <a:rPr lang="ro-RO" sz="2400" dirty="0"/>
              <a:t>Encoder </a:t>
            </a:r>
            <a:r>
              <a:rPr lang="ro-RO" sz="2400" dirty="0" smtClean="0"/>
              <a:t>signal</a:t>
            </a:r>
            <a:endParaRPr lang="en-US" sz="2400" b="1" cap="small" dirty="0">
              <a:solidFill>
                <a:srgbClr val="595959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0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>
            <a:normAutofit/>
          </a:bodyPr>
          <a:lstStyle/>
          <a:p>
            <a:pPr algn="ctr"/>
            <a:r>
              <a:rPr lang="ro-RO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Reglarea </a:t>
            </a:r>
            <a:r>
              <a:rPr lang="ro-RO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vitezei unghiulare cu regulator PID</a:t>
            </a:r>
            <a:endParaRPr lang="en-US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hu-HU" dirty="0" smtClean="0"/>
              </a:p>
              <a:p>
                <a:pPr marL="0" indent="0">
                  <a:buNone/>
                </a:pPr>
                <a:endParaRPr lang="hu-HU" dirty="0" smtClean="0"/>
              </a:p>
              <a:p>
                <a:endParaRPr lang="hu-HU" i="1" dirty="0" smtClean="0"/>
              </a:p>
              <a:p>
                <a14:m>
                  <m:oMath xmlns:m="http://schemas.openxmlformats.org/officeDocument/2006/math">
                    <m:r>
                      <a:rPr lang="hu-HU" i="1">
                        <a:latin typeface="Cambria Math" panose="02040503050406030204" pitchFamily="18" charset="0"/>
                      </a:rPr>
                      <m:t>𝑇𝑑</m:t>
                    </m:r>
                  </m:oMath>
                </a14:m>
                <a:r>
                  <a:rPr lang="hu-H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-constanta de </a:t>
                </a:r>
                <a:r>
                  <a:rPr lang="hu-HU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timp</a:t>
                </a:r>
                <a:r>
                  <a:rPr lang="hu-H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</a:t>
                </a:r>
                <a:r>
                  <a:rPr lang="hu-HU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derivare</a:t>
                </a:r>
                <a:endParaRPr lang="hu-HU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hu-HU" i="1">
                        <a:latin typeface="Cambria Math" panose="02040503050406030204" pitchFamily="18" charset="0"/>
                      </a:rPr>
                      <m:t>𝑇𝑖</m:t>
                    </m:r>
                  </m:oMath>
                </a14:m>
                <a:r>
                  <a:rPr lang="hu-H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-constanta </a:t>
                </a:r>
                <a:r>
                  <a:rPr lang="hu-H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</a:t>
                </a:r>
                <a:r>
                  <a:rPr lang="hu-HU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timp</a:t>
                </a:r>
                <a:r>
                  <a:rPr lang="hu-H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hu-HU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</a:t>
                </a:r>
                <a:r>
                  <a:rPr lang="hu-H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hu-HU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integrare</a:t>
                </a:r>
                <a:endParaRPr lang="ro-RO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hu-HU" i="1">
                        <a:latin typeface="Cambria Math" panose="02040503050406030204" pitchFamily="18" charset="0"/>
                      </a:rPr>
                      <m:t>𝑇𝑠</m:t>
                    </m:r>
                  </m:oMath>
                </a14:m>
                <a:r>
                  <a:rPr lang="hu-H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o-RO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hu-HU">
                        <a:latin typeface="Cambria Math" panose="02040503050406030204" pitchFamily="18" charset="0"/>
                      </a:rPr>
                      <m:t>perioad</m:t>
                    </m:r>
                    <m:r>
                      <a:rPr lang="hu-HU">
                        <a:latin typeface="Cambria Math" panose="02040503050406030204" pitchFamily="18" charset="0"/>
                      </a:rPr>
                      <m:t>ă </m:t>
                    </m:r>
                    <m:r>
                      <m:rPr>
                        <m:sty m:val="p"/>
                      </m:rPr>
                      <a:rPr lang="hu-HU">
                        <a:latin typeface="Cambria Math" panose="02040503050406030204" pitchFamily="18" charset="0"/>
                      </a:rPr>
                      <m:t>de</m:t>
                    </m:r>
                    <m:r>
                      <a:rPr lang="hu-HU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>
                        <a:latin typeface="Cambria Math" panose="02040503050406030204" pitchFamily="18" charset="0"/>
                      </a:rPr>
                      <m:t>e</m:t>
                    </m:r>
                    <m:r>
                      <a:rPr lang="hu-HU">
                        <a:latin typeface="Cambria Math" panose="02040503050406030204" pitchFamily="18" charset="0"/>
                      </a:rPr>
                      <m:t>ş</m:t>
                    </m:r>
                    <m:r>
                      <m:rPr>
                        <m:sty m:val="p"/>
                      </m:rPr>
                      <a:rPr lang="hu-HU">
                        <a:latin typeface="Cambria Math" panose="02040503050406030204" pitchFamily="18" charset="0"/>
                      </a:rPr>
                      <m:t>antionare</m:t>
                    </m:r>
                  </m:oMath>
                </a14:m>
                <a:endParaRPr lang="hu-HU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hu-HU" i="1">
                        <a:latin typeface="Cambria Math" panose="02040503050406030204" pitchFamily="18" charset="0"/>
                      </a:rPr>
                      <m:t>𝐾𝑝</m:t>
                    </m:r>
                  </m:oMath>
                </a14:m>
                <a:r>
                  <a:rPr lang="hu-H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hu-H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hu-H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factorul </a:t>
                </a:r>
                <a:r>
                  <a:rPr lang="hu-H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</a:t>
                </a:r>
                <a:r>
                  <a:rPr lang="hu-HU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proporționalitate</a:t>
                </a:r>
                <a:endParaRPr lang="hu-HU" b="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𝑝𝑎𝑟𝑎𝑚𝑒𝑡𝑟𝑖𝑖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𝑃𝐼𝐷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hu-HU" b="1" i="1" smtClean="0">
                        <a:latin typeface="Cambria Math" panose="02040503050406030204" pitchFamily="18" charset="0"/>
                      </a:rPr>
                      <m:t>î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𝑆𝑦𝑠𝑡𝑒𝑚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𝐺𝑒𝑛𝑒𝑟𝑎𝑡𝑜𝑟</m:t>
                    </m:r>
                  </m:oMath>
                </a14:m>
                <a:endParaRPr lang="hu-HU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30379" y="1690688"/>
                <a:ext cx="6096000" cy="164654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−1−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hu-HU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hu-HU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hu-HU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hu-HU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379" y="1690688"/>
                <a:ext cx="6096000" cy="16465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61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</TotalTime>
  <Words>535</Words>
  <Application>Microsoft Office PowerPoint</Application>
  <PresentationFormat>Widescreen</PresentationFormat>
  <Paragraphs>134</Paragraphs>
  <Slides>31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Proiectarea și implementarea unui robot mobil utilizând resurse hardware bazate pe circuite FPGA</vt:lpstr>
      <vt:lpstr>Obiectivele lucrării</vt:lpstr>
      <vt:lpstr>Mecanică</vt:lpstr>
      <vt:lpstr>PowerPoint Presentation</vt:lpstr>
      <vt:lpstr>Partea Electronică a sistemului </vt:lpstr>
      <vt:lpstr>Alimentarea cu energie electrică a robotului și structura sistemului de răcire</vt:lpstr>
      <vt:lpstr>Reglarea poziției și vitezei unghiulare Dc motor</vt:lpstr>
      <vt:lpstr> Encoder incremental</vt:lpstr>
      <vt:lpstr>Reglarea vitezei unghiulare cu regulator PID</vt:lpstr>
      <vt:lpstr>PID REALIZARE ÎN SYSTEM GENERATOR</vt:lpstr>
      <vt:lpstr>PowerPoint Presentation</vt:lpstr>
      <vt:lpstr>Reglarea vitezei motorului DC pe robot</vt:lpstr>
      <vt:lpstr>Reglarea poziției</vt:lpstr>
      <vt:lpstr>Reglarea poziţiei motorului DC pe robot</vt:lpstr>
      <vt:lpstr>Structura sistemului  FPGA</vt:lpstr>
      <vt:lpstr> Două plăci de dezvoltare FPGA</vt:lpstr>
      <vt:lpstr>ZYBO Zynq™-7000 Development Board </vt:lpstr>
      <vt:lpstr>Software MicroBlaze</vt:lpstr>
      <vt:lpstr>Zybo Szoftver (Core0)</vt:lpstr>
      <vt:lpstr>Tensiunea condenzatorului Bootsramp simulare</vt:lpstr>
      <vt:lpstr>Tensiunea condenzator Bootsramp măsurare</vt:lpstr>
      <vt:lpstr>Realizări proprii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laca</dc:creator>
  <cp:lastModifiedBy>laca</cp:lastModifiedBy>
  <cp:revision>113</cp:revision>
  <dcterms:created xsi:type="dcterms:W3CDTF">2015-04-23T13:01:42Z</dcterms:created>
  <dcterms:modified xsi:type="dcterms:W3CDTF">2015-06-26T23:23:05Z</dcterms:modified>
</cp:coreProperties>
</file>